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8" d="100"/>
          <a:sy n="78" d="100"/>
        </p:scale>
        <p:origin x="2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5308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6319599" y="2434709"/>
            <a:ext cx="7477601" cy="1666399"/>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Overpass" pitchFamily="34" charset="0"/>
                <a:ea typeface="Overpass" pitchFamily="34" charset="-122"/>
                <a:cs typeface="Overpass" pitchFamily="34" charset="-120"/>
              </a:rPr>
              <a:t>Serverless IoT for Data Processing</a:t>
            </a:r>
            <a:endParaRPr lang="en-US" sz="5249" dirty="0"/>
          </a:p>
        </p:txBody>
      </p:sp>
      <p:sp>
        <p:nvSpPr>
          <p:cNvPr id="5" name="Text 2"/>
          <p:cNvSpPr/>
          <p:nvPr/>
        </p:nvSpPr>
        <p:spPr>
          <a:xfrm>
            <a:off x="6319599" y="4434364"/>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Explore the world of Serverless computing and IoT. Discover the benefits, use cases, challenges, and the future potential of this powerful combination.</a:t>
            </a:r>
            <a:endParaRPr lang="en-US" sz="1750" dirty="0"/>
          </a:p>
        </p:txBody>
      </p:sp>
      <p:sp>
        <p:nvSpPr>
          <p:cNvPr id="6" name="Shape 3"/>
          <p:cNvSpPr/>
          <p:nvPr/>
        </p:nvSpPr>
        <p:spPr>
          <a:xfrm>
            <a:off x="6319599" y="5395079"/>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4278868"/>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Introduction</a:t>
            </a:r>
            <a:endParaRPr lang="en-US" sz="4374" dirty="0"/>
          </a:p>
        </p:txBody>
      </p:sp>
      <p:sp>
        <p:nvSpPr>
          <p:cNvPr id="5" name="Text 2"/>
          <p:cNvSpPr/>
          <p:nvPr/>
        </p:nvSpPr>
        <p:spPr>
          <a:xfrm>
            <a:off x="2348389" y="5306497"/>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Serverless computing is a cloud computing model that eliminates the need for server management and provisioning. IoT refers to the interconnection of everyday objects to the internet, enabling them to send and receive data. Data processing is a crucial aspect of IoT, enabling actionable insights from massive amounts of collected data.</a:t>
            </a:r>
            <a:endParaRPr lang="en-US" sz="1750" dirty="0"/>
          </a:p>
        </p:txBody>
      </p:sp>
      <p:pic>
        <p:nvPicPr>
          <p:cNvPr id="6" name="Image 1" descr="preencoded.png"/>
          <p:cNvPicPr>
            <a:picLocks noChangeAspect="1"/>
          </p:cNvPicPr>
          <p:nvPr/>
        </p:nvPicPr>
        <p:blipFill>
          <a:blip r:embed="rId4"/>
          <a:stretch>
            <a:fillRect/>
          </a:stretch>
        </p:blipFill>
        <p:spPr>
          <a:xfrm>
            <a:off x="0" y="0"/>
            <a:ext cx="14630400" cy="27774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9664"/>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264206"/>
            <a:ext cx="9933503"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Benefits of Serverless IoT for Data Processing</a:t>
            </a:r>
            <a:endParaRPr lang="en-US" sz="4374" dirty="0"/>
          </a:p>
        </p:txBody>
      </p:sp>
      <p:sp>
        <p:nvSpPr>
          <p:cNvPr id="5" name="Shape 2"/>
          <p:cNvSpPr/>
          <p:nvPr/>
        </p:nvSpPr>
        <p:spPr>
          <a:xfrm>
            <a:off x="2348389" y="3097292"/>
            <a:ext cx="3163014" cy="3868103"/>
          </a:xfrm>
          <a:prstGeom prst="roundRect">
            <a:avLst>
              <a:gd name="adj" fmla="val 3161"/>
            </a:avLst>
          </a:prstGeom>
          <a:solidFill>
            <a:srgbClr val="7E023C"/>
          </a:solidFill>
          <a:ln w="13811">
            <a:solidFill>
              <a:srgbClr val="970248"/>
            </a:solidFill>
            <a:prstDash val="solid"/>
          </a:ln>
        </p:spPr>
      </p:sp>
      <p:sp>
        <p:nvSpPr>
          <p:cNvPr id="6" name="Text 3"/>
          <p:cNvSpPr/>
          <p:nvPr/>
        </p:nvSpPr>
        <p:spPr>
          <a:xfrm>
            <a:off x="2584371" y="3333274"/>
            <a:ext cx="2691051"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Scalability and Flexibility</a:t>
            </a:r>
            <a:endParaRPr lang="en-US" sz="2187" dirty="0"/>
          </a:p>
        </p:txBody>
      </p:sp>
      <p:sp>
        <p:nvSpPr>
          <p:cNvPr id="7" name="Text 4"/>
          <p:cNvSpPr/>
          <p:nvPr/>
        </p:nvSpPr>
        <p:spPr>
          <a:xfrm>
            <a:off x="2584371" y="4249817"/>
            <a:ext cx="2691051"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Serverless IoT allows for automatic scaling based on data volume, ensuring efficient processing and response times.</a:t>
            </a:r>
            <a:endParaRPr lang="en-US" sz="1750" dirty="0"/>
          </a:p>
        </p:txBody>
      </p:sp>
      <p:sp>
        <p:nvSpPr>
          <p:cNvPr id="8" name="Shape 5"/>
          <p:cNvSpPr/>
          <p:nvPr/>
        </p:nvSpPr>
        <p:spPr>
          <a:xfrm>
            <a:off x="5733574" y="3097292"/>
            <a:ext cx="3163014" cy="3868103"/>
          </a:xfrm>
          <a:prstGeom prst="roundRect">
            <a:avLst>
              <a:gd name="adj" fmla="val 3161"/>
            </a:avLst>
          </a:prstGeom>
          <a:solidFill>
            <a:srgbClr val="7E023C"/>
          </a:solidFill>
          <a:ln w="13811">
            <a:solidFill>
              <a:srgbClr val="970248"/>
            </a:solidFill>
            <a:prstDash val="solid"/>
          </a:ln>
        </p:spPr>
      </p:sp>
      <p:sp>
        <p:nvSpPr>
          <p:cNvPr id="9" name="Text 6"/>
          <p:cNvSpPr/>
          <p:nvPr/>
        </p:nvSpPr>
        <p:spPr>
          <a:xfrm>
            <a:off x="5969556" y="3333274"/>
            <a:ext cx="225802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Cost-effectiveness</a:t>
            </a:r>
            <a:endParaRPr lang="en-US" sz="2187" dirty="0"/>
          </a:p>
        </p:txBody>
      </p:sp>
      <p:sp>
        <p:nvSpPr>
          <p:cNvPr id="10" name="Text 7"/>
          <p:cNvSpPr/>
          <p:nvPr/>
        </p:nvSpPr>
        <p:spPr>
          <a:xfrm>
            <a:off x="5969556" y="3902631"/>
            <a:ext cx="2691051"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With Serverless IoT, you only pay for the resources you use, eliminating the need for upfront hardware and infrastructure costs.</a:t>
            </a:r>
            <a:endParaRPr lang="en-US" sz="1750" dirty="0"/>
          </a:p>
        </p:txBody>
      </p:sp>
      <p:sp>
        <p:nvSpPr>
          <p:cNvPr id="11" name="Shape 8"/>
          <p:cNvSpPr/>
          <p:nvPr/>
        </p:nvSpPr>
        <p:spPr>
          <a:xfrm>
            <a:off x="9118759" y="3097292"/>
            <a:ext cx="3163014" cy="3868103"/>
          </a:xfrm>
          <a:prstGeom prst="roundRect">
            <a:avLst>
              <a:gd name="adj" fmla="val 3161"/>
            </a:avLst>
          </a:prstGeom>
          <a:solidFill>
            <a:srgbClr val="7E023C"/>
          </a:solidFill>
          <a:ln w="13811">
            <a:solidFill>
              <a:srgbClr val="970248"/>
            </a:solidFill>
            <a:prstDash val="solid"/>
          </a:ln>
        </p:spPr>
      </p:sp>
      <p:sp>
        <p:nvSpPr>
          <p:cNvPr id="12" name="Text 9"/>
          <p:cNvSpPr/>
          <p:nvPr/>
        </p:nvSpPr>
        <p:spPr>
          <a:xfrm>
            <a:off x="9354741" y="3333274"/>
            <a:ext cx="2691051" cy="1041559"/>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Simplified Deployment and Management</a:t>
            </a:r>
            <a:endParaRPr lang="en-US" sz="2187" dirty="0"/>
          </a:p>
        </p:txBody>
      </p:sp>
      <p:sp>
        <p:nvSpPr>
          <p:cNvPr id="13" name="Text 10"/>
          <p:cNvSpPr/>
          <p:nvPr/>
        </p:nvSpPr>
        <p:spPr>
          <a:xfrm>
            <a:off x="9354740" y="4110306"/>
            <a:ext cx="2691051"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Serverless IoT platforms abstract away server management, enabling developers to focus on data processing logic rather than infrastructure.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83335"/>
          </a:xfrm>
          <a:prstGeom prst="rect">
            <a:avLst/>
          </a:prstGeom>
          <a:solidFill>
            <a:srgbClr val="0C0C0C"/>
          </a:solidFill>
          <a:ln w="13692">
            <a:solidFill>
              <a:srgbClr val="565151"/>
            </a:solidFill>
            <a:prstDash val="solid"/>
          </a:ln>
        </p:spPr>
      </p:sp>
      <p:sp>
        <p:nvSpPr>
          <p:cNvPr id="4" name="Text 1"/>
          <p:cNvSpPr/>
          <p:nvPr/>
        </p:nvSpPr>
        <p:spPr>
          <a:xfrm>
            <a:off x="2384941" y="606504"/>
            <a:ext cx="9860518" cy="1378268"/>
          </a:xfrm>
          <a:prstGeom prst="rect">
            <a:avLst/>
          </a:prstGeom>
          <a:noFill/>
          <a:ln/>
        </p:spPr>
        <p:txBody>
          <a:bodyPr wrap="square" rtlCol="0" anchor="t"/>
          <a:lstStyle/>
          <a:p>
            <a:pPr marL="0" indent="0">
              <a:lnSpc>
                <a:spcPts val="5427"/>
              </a:lnSpc>
              <a:buNone/>
            </a:pPr>
            <a:r>
              <a:rPr lang="en-US" sz="4342" b="1" kern="0" spc="-130" dirty="0">
                <a:solidFill>
                  <a:srgbClr val="FFFFFF"/>
                </a:solidFill>
                <a:latin typeface="Overpass" pitchFamily="34" charset="0"/>
                <a:ea typeface="Overpass" pitchFamily="34" charset="-122"/>
                <a:cs typeface="Overpass" pitchFamily="34" charset="-120"/>
              </a:rPr>
              <a:t>Use Cases of Serverless IoT for Data Processing</a:t>
            </a:r>
            <a:endParaRPr lang="en-US" sz="4342" dirty="0"/>
          </a:p>
        </p:txBody>
      </p:sp>
      <p:pic>
        <p:nvPicPr>
          <p:cNvPr id="5" name="Image 1" descr="preencoded.png"/>
          <p:cNvPicPr>
            <a:picLocks noChangeAspect="1"/>
          </p:cNvPicPr>
          <p:nvPr/>
        </p:nvPicPr>
        <p:blipFill>
          <a:blip r:embed="rId4"/>
          <a:stretch>
            <a:fillRect/>
          </a:stretch>
        </p:blipFill>
        <p:spPr>
          <a:xfrm>
            <a:off x="2384941" y="2425898"/>
            <a:ext cx="3066336" cy="1895118"/>
          </a:xfrm>
          <a:prstGeom prst="rect">
            <a:avLst/>
          </a:prstGeom>
        </p:spPr>
      </p:pic>
      <p:sp>
        <p:nvSpPr>
          <p:cNvPr id="6" name="Text 2"/>
          <p:cNvSpPr/>
          <p:nvPr/>
        </p:nvSpPr>
        <p:spPr>
          <a:xfrm>
            <a:off x="2384941" y="4596646"/>
            <a:ext cx="3001923" cy="344686"/>
          </a:xfrm>
          <a:prstGeom prst="rect">
            <a:avLst/>
          </a:prstGeom>
          <a:noFill/>
          <a:ln/>
        </p:spPr>
        <p:txBody>
          <a:bodyPr wrap="none" rtlCol="0" anchor="t"/>
          <a:lstStyle/>
          <a:p>
            <a:pPr marL="0" indent="0" algn="l">
              <a:lnSpc>
                <a:spcPts val="2714"/>
              </a:lnSpc>
              <a:buNone/>
            </a:pPr>
            <a:r>
              <a:rPr lang="en-US" sz="2171" b="1" kern="0" spc="-65" dirty="0">
                <a:solidFill>
                  <a:srgbClr val="FFFFFF"/>
                </a:solidFill>
                <a:latin typeface="Overpass" pitchFamily="34" charset="0"/>
                <a:ea typeface="Overpass" pitchFamily="34" charset="-122"/>
                <a:cs typeface="Overpass" pitchFamily="34" charset="-120"/>
              </a:rPr>
              <a:t>Real-time Data Analytics</a:t>
            </a:r>
            <a:endParaRPr lang="en-US" sz="2171" dirty="0"/>
          </a:p>
        </p:txBody>
      </p:sp>
      <p:sp>
        <p:nvSpPr>
          <p:cNvPr id="7" name="Text 3"/>
          <p:cNvSpPr/>
          <p:nvPr/>
        </p:nvSpPr>
        <p:spPr>
          <a:xfrm>
            <a:off x="2384941" y="5161836"/>
            <a:ext cx="3066336" cy="1764506"/>
          </a:xfrm>
          <a:prstGeom prst="rect">
            <a:avLst/>
          </a:prstGeom>
          <a:noFill/>
          <a:ln/>
        </p:spPr>
        <p:txBody>
          <a:bodyPr wrap="square" rtlCol="0" anchor="t"/>
          <a:lstStyle/>
          <a:p>
            <a:pPr marL="0" indent="0" algn="l">
              <a:lnSpc>
                <a:spcPts val="2779"/>
              </a:lnSpc>
              <a:buNone/>
            </a:pPr>
            <a:r>
              <a:rPr lang="en-US" sz="1737" dirty="0">
                <a:solidFill>
                  <a:srgbClr val="E5E0DF"/>
                </a:solidFill>
                <a:latin typeface="Overpass" pitchFamily="34" charset="0"/>
                <a:ea typeface="Overpass" pitchFamily="34" charset="-122"/>
                <a:cs typeface="Overpass" pitchFamily="34" charset="-120"/>
              </a:rPr>
              <a:t>Serverless IoT allows for real-time processing and analysis of sensor data, enabling immediate insights and decision-making.</a:t>
            </a:r>
            <a:endParaRPr lang="en-US" sz="1737" dirty="0"/>
          </a:p>
        </p:txBody>
      </p:sp>
      <p:pic>
        <p:nvPicPr>
          <p:cNvPr id="8" name="Image 2" descr="preencoded.png"/>
          <p:cNvPicPr>
            <a:picLocks noChangeAspect="1"/>
          </p:cNvPicPr>
          <p:nvPr/>
        </p:nvPicPr>
        <p:blipFill>
          <a:blip r:embed="rId5"/>
          <a:stretch>
            <a:fillRect/>
          </a:stretch>
        </p:blipFill>
        <p:spPr>
          <a:xfrm>
            <a:off x="5782032" y="2425898"/>
            <a:ext cx="3066336" cy="1895118"/>
          </a:xfrm>
          <a:prstGeom prst="rect">
            <a:avLst/>
          </a:prstGeom>
        </p:spPr>
      </p:pic>
      <p:sp>
        <p:nvSpPr>
          <p:cNvPr id="9" name="Text 4"/>
          <p:cNvSpPr/>
          <p:nvPr/>
        </p:nvSpPr>
        <p:spPr>
          <a:xfrm>
            <a:off x="5782032" y="4596646"/>
            <a:ext cx="3066336" cy="689372"/>
          </a:xfrm>
          <a:prstGeom prst="rect">
            <a:avLst/>
          </a:prstGeom>
          <a:noFill/>
          <a:ln/>
        </p:spPr>
        <p:txBody>
          <a:bodyPr wrap="square" rtlCol="0" anchor="t"/>
          <a:lstStyle/>
          <a:p>
            <a:pPr marL="0" indent="0" algn="l">
              <a:lnSpc>
                <a:spcPts val="2714"/>
              </a:lnSpc>
              <a:buNone/>
            </a:pPr>
            <a:r>
              <a:rPr lang="en-US" sz="2171" b="1" kern="0" spc="-65" dirty="0">
                <a:solidFill>
                  <a:srgbClr val="FFFFFF"/>
                </a:solidFill>
                <a:latin typeface="Overpass" pitchFamily="34" charset="0"/>
                <a:ea typeface="Overpass" pitchFamily="34" charset="-122"/>
                <a:cs typeface="Overpass" pitchFamily="34" charset="-120"/>
              </a:rPr>
              <a:t>Machine Learning and Predictive Analytics</a:t>
            </a:r>
            <a:endParaRPr lang="en-US" sz="2171" dirty="0"/>
          </a:p>
        </p:txBody>
      </p:sp>
      <p:sp>
        <p:nvSpPr>
          <p:cNvPr id="10" name="Text 5"/>
          <p:cNvSpPr/>
          <p:nvPr/>
        </p:nvSpPr>
        <p:spPr>
          <a:xfrm>
            <a:off x="5782032" y="5506522"/>
            <a:ext cx="3066336" cy="2470309"/>
          </a:xfrm>
          <a:prstGeom prst="rect">
            <a:avLst/>
          </a:prstGeom>
          <a:noFill/>
          <a:ln/>
        </p:spPr>
        <p:txBody>
          <a:bodyPr wrap="square" rtlCol="0" anchor="t"/>
          <a:lstStyle/>
          <a:p>
            <a:pPr marL="0" indent="0" algn="l">
              <a:lnSpc>
                <a:spcPts val="2779"/>
              </a:lnSpc>
              <a:buNone/>
            </a:pPr>
            <a:r>
              <a:rPr lang="en-US" sz="1737" dirty="0">
                <a:solidFill>
                  <a:srgbClr val="E5E0DF"/>
                </a:solidFill>
                <a:latin typeface="Overpass" pitchFamily="34" charset="0"/>
                <a:ea typeface="Overpass" pitchFamily="34" charset="-122"/>
                <a:cs typeface="Overpass" pitchFamily="34" charset="-120"/>
              </a:rPr>
              <a:t>Serverless IoT platforms provide the computational power and scalability required for training machine learning models and performing predictive analytics on IoT data.</a:t>
            </a:r>
            <a:endParaRPr lang="en-US" sz="1737" dirty="0"/>
          </a:p>
        </p:txBody>
      </p:sp>
      <p:pic>
        <p:nvPicPr>
          <p:cNvPr id="11" name="Image 3" descr="preencoded.png"/>
          <p:cNvPicPr>
            <a:picLocks noChangeAspect="1"/>
          </p:cNvPicPr>
          <p:nvPr/>
        </p:nvPicPr>
        <p:blipFill>
          <a:blip r:embed="rId6"/>
          <a:stretch>
            <a:fillRect/>
          </a:stretch>
        </p:blipFill>
        <p:spPr>
          <a:xfrm>
            <a:off x="9179123" y="2425898"/>
            <a:ext cx="3066336" cy="1895118"/>
          </a:xfrm>
          <a:prstGeom prst="rect">
            <a:avLst/>
          </a:prstGeom>
        </p:spPr>
      </p:pic>
      <p:sp>
        <p:nvSpPr>
          <p:cNvPr id="12" name="Text 6"/>
          <p:cNvSpPr/>
          <p:nvPr/>
        </p:nvSpPr>
        <p:spPr>
          <a:xfrm>
            <a:off x="9179123" y="4596646"/>
            <a:ext cx="2205633" cy="344686"/>
          </a:xfrm>
          <a:prstGeom prst="rect">
            <a:avLst/>
          </a:prstGeom>
          <a:noFill/>
          <a:ln/>
        </p:spPr>
        <p:txBody>
          <a:bodyPr wrap="none" rtlCol="0" anchor="t"/>
          <a:lstStyle/>
          <a:p>
            <a:pPr marL="0" indent="0" algn="l">
              <a:lnSpc>
                <a:spcPts val="2714"/>
              </a:lnSpc>
              <a:buNone/>
            </a:pPr>
            <a:r>
              <a:rPr lang="en-US" sz="2171" b="1" kern="0" spc="-65" dirty="0">
                <a:solidFill>
                  <a:srgbClr val="FFFFFF"/>
                </a:solidFill>
                <a:latin typeface="Overpass" pitchFamily="34" charset="0"/>
                <a:ea typeface="Overpass" pitchFamily="34" charset="-122"/>
                <a:cs typeface="Overpass" pitchFamily="34" charset="-120"/>
              </a:rPr>
              <a:t>Edge Computing</a:t>
            </a:r>
            <a:endParaRPr lang="en-US" sz="2171" dirty="0"/>
          </a:p>
        </p:txBody>
      </p:sp>
      <p:sp>
        <p:nvSpPr>
          <p:cNvPr id="13" name="Text 7"/>
          <p:cNvSpPr/>
          <p:nvPr/>
        </p:nvSpPr>
        <p:spPr>
          <a:xfrm>
            <a:off x="9179123" y="5161836"/>
            <a:ext cx="3066336" cy="2117408"/>
          </a:xfrm>
          <a:prstGeom prst="rect">
            <a:avLst/>
          </a:prstGeom>
          <a:noFill/>
          <a:ln/>
        </p:spPr>
        <p:txBody>
          <a:bodyPr wrap="square" rtlCol="0" anchor="t"/>
          <a:lstStyle/>
          <a:p>
            <a:pPr marL="0" indent="0" algn="l">
              <a:lnSpc>
                <a:spcPts val="2779"/>
              </a:lnSpc>
              <a:buNone/>
            </a:pPr>
            <a:r>
              <a:rPr lang="en-US" sz="1737" dirty="0">
                <a:solidFill>
                  <a:srgbClr val="E5E0DF"/>
                </a:solidFill>
                <a:latin typeface="Overpass" pitchFamily="34" charset="0"/>
                <a:ea typeface="Overpass" pitchFamily="34" charset="-122"/>
                <a:cs typeface="Overpass" pitchFamily="34" charset="-120"/>
              </a:rPr>
              <a:t>Serverless IoT enables processing and analysis to be performed closer to the data source at the edge, reducing latency and enabling near real-time response.</a:t>
            </a:r>
            <a:endParaRPr lang="en-US" sz="173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2621">
            <a:solidFill>
              <a:srgbClr val="565151"/>
            </a:solidFill>
            <a:prstDash val="solid"/>
          </a:ln>
        </p:spPr>
      </p:sp>
      <p:sp>
        <p:nvSpPr>
          <p:cNvPr id="4" name="Text 1"/>
          <p:cNvSpPr/>
          <p:nvPr/>
        </p:nvSpPr>
        <p:spPr>
          <a:xfrm>
            <a:off x="758071" y="1195149"/>
            <a:ext cx="7627858" cy="1263491"/>
          </a:xfrm>
          <a:prstGeom prst="rect">
            <a:avLst/>
          </a:prstGeom>
          <a:noFill/>
          <a:ln/>
        </p:spPr>
        <p:txBody>
          <a:bodyPr wrap="square" rtlCol="0" anchor="t"/>
          <a:lstStyle/>
          <a:p>
            <a:pPr marL="0" indent="0">
              <a:lnSpc>
                <a:spcPts val="4975"/>
              </a:lnSpc>
              <a:buNone/>
            </a:pPr>
            <a:r>
              <a:rPr lang="en-US" sz="3980" b="1" kern="0" spc="-119" dirty="0">
                <a:solidFill>
                  <a:srgbClr val="FFFFFF"/>
                </a:solidFill>
                <a:latin typeface="Overpass" pitchFamily="34" charset="0"/>
                <a:ea typeface="Overpass" pitchFamily="34" charset="-122"/>
                <a:cs typeface="Overpass" pitchFamily="34" charset="-120"/>
              </a:rPr>
              <a:t>Challenges and Considerations for Serverless IoT for Data Processing</a:t>
            </a:r>
            <a:endParaRPr lang="en-US" sz="3980" dirty="0"/>
          </a:p>
        </p:txBody>
      </p:sp>
      <p:sp>
        <p:nvSpPr>
          <p:cNvPr id="5" name="Shape 2"/>
          <p:cNvSpPr/>
          <p:nvPr/>
        </p:nvSpPr>
        <p:spPr>
          <a:xfrm>
            <a:off x="758071" y="2919889"/>
            <a:ext cx="454819" cy="454819"/>
          </a:xfrm>
          <a:prstGeom prst="roundRect">
            <a:avLst>
              <a:gd name="adj" fmla="val 20003"/>
            </a:avLst>
          </a:prstGeom>
          <a:solidFill>
            <a:srgbClr val="7E023C"/>
          </a:solidFill>
          <a:ln w="12621">
            <a:solidFill>
              <a:srgbClr val="970248"/>
            </a:solidFill>
            <a:prstDash val="solid"/>
          </a:ln>
        </p:spPr>
      </p:sp>
      <p:sp>
        <p:nvSpPr>
          <p:cNvPr id="6" name="Text 3"/>
          <p:cNvSpPr/>
          <p:nvPr/>
        </p:nvSpPr>
        <p:spPr>
          <a:xfrm>
            <a:off x="924520" y="2957751"/>
            <a:ext cx="121920" cy="378976"/>
          </a:xfrm>
          <a:prstGeom prst="rect">
            <a:avLst/>
          </a:prstGeom>
          <a:noFill/>
          <a:ln/>
        </p:spPr>
        <p:txBody>
          <a:bodyPr wrap="none" rtlCol="0" anchor="t"/>
          <a:lstStyle/>
          <a:p>
            <a:pPr marL="0" indent="0" algn="ctr">
              <a:lnSpc>
                <a:spcPts val="2985"/>
              </a:lnSpc>
              <a:buNone/>
            </a:pPr>
            <a:r>
              <a:rPr lang="en-US" sz="2388" b="1" dirty="0">
                <a:solidFill>
                  <a:srgbClr val="E5E0DF"/>
                </a:solidFill>
                <a:latin typeface="Overpass" pitchFamily="34" charset="0"/>
                <a:ea typeface="Overpass" pitchFamily="34" charset="-122"/>
                <a:cs typeface="Overpass" pitchFamily="34" charset="-120"/>
              </a:rPr>
              <a:t>1</a:t>
            </a:r>
            <a:endParaRPr lang="en-US" sz="2388" dirty="0"/>
          </a:p>
        </p:txBody>
      </p:sp>
      <p:sp>
        <p:nvSpPr>
          <p:cNvPr id="7" name="Text 4"/>
          <p:cNvSpPr/>
          <p:nvPr/>
        </p:nvSpPr>
        <p:spPr>
          <a:xfrm>
            <a:off x="1415058" y="2989302"/>
            <a:ext cx="3055858" cy="631746"/>
          </a:xfrm>
          <a:prstGeom prst="rect">
            <a:avLst/>
          </a:prstGeom>
          <a:noFill/>
          <a:ln/>
        </p:spPr>
        <p:txBody>
          <a:bodyPr wrap="square" rtlCol="0" anchor="t"/>
          <a:lstStyle/>
          <a:p>
            <a:pPr marL="0" indent="0">
              <a:lnSpc>
                <a:spcPts val="2487"/>
              </a:lnSpc>
              <a:buNone/>
            </a:pPr>
            <a:r>
              <a:rPr lang="en-US" sz="1990" b="1" kern="0" spc="-60" dirty="0">
                <a:solidFill>
                  <a:srgbClr val="E5E0DF"/>
                </a:solidFill>
                <a:latin typeface="Overpass" pitchFamily="34" charset="0"/>
                <a:ea typeface="Overpass" pitchFamily="34" charset="-122"/>
                <a:cs typeface="Overpass" pitchFamily="34" charset="-120"/>
              </a:rPr>
              <a:t>Security and Privacy Concerns</a:t>
            </a:r>
            <a:endParaRPr lang="en-US" sz="1990" dirty="0"/>
          </a:p>
        </p:txBody>
      </p:sp>
      <p:sp>
        <p:nvSpPr>
          <p:cNvPr id="8" name="Text 5"/>
          <p:cNvSpPr/>
          <p:nvPr/>
        </p:nvSpPr>
        <p:spPr>
          <a:xfrm>
            <a:off x="1415058" y="3823216"/>
            <a:ext cx="3055858" cy="1616869"/>
          </a:xfrm>
          <a:prstGeom prst="rect">
            <a:avLst/>
          </a:prstGeom>
          <a:noFill/>
          <a:ln/>
        </p:spPr>
        <p:txBody>
          <a:bodyPr wrap="square" rtlCol="0" anchor="t"/>
          <a:lstStyle/>
          <a:p>
            <a:pPr marL="0" indent="0">
              <a:lnSpc>
                <a:spcPts val="2547"/>
              </a:lnSpc>
              <a:buNone/>
            </a:pPr>
            <a:r>
              <a:rPr lang="en-US" sz="1592" dirty="0">
                <a:solidFill>
                  <a:srgbClr val="E5E0DF"/>
                </a:solidFill>
                <a:latin typeface="Overpass" pitchFamily="34" charset="0"/>
                <a:ea typeface="Overpass" pitchFamily="34" charset="-122"/>
                <a:cs typeface="Overpass" pitchFamily="34" charset="-120"/>
              </a:rPr>
              <a:t>With the increased connectivity and data sharing in IoT, ensuring the security and privacy of sensitive data becomes a critical challenge.</a:t>
            </a:r>
            <a:endParaRPr lang="en-US" sz="1592" dirty="0"/>
          </a:p>
        </p:txBody>
      </p:sp>
      <p:sp>
        <p:nvSpPr>
          <p:cNvPr id="9" name="Shape 6"/>
          <p:cNvSpPr/>
          <p:nvPr/>
        </p:nvSpPr>
        <p:spPr>
          <a:xfrm>
            <a:off x="4673084" y="2919889"/>
            <a:ext cx="454819" cy="454819"/>
          </a:xfrm>
          <a:prstGeom prst="roundRect">
            <a:avLst>
              <a:gd name="adj" fmla="val 20003"/>
            </a:avLst>
          </a:prstGeom>
          <a:solidFill>
            <a:srgbClr val="7E023C"/>
          </a:solidFill>
          <a:ln w="12621">
            <a:solidFill>
              <a:srgbClr val="970248"/>
            </a:solidFill>
            <a:prstDash val="solid"/>
          </a:ln>
        </p:spPr>
      </p:sp>
      <p:sp>
        <p:nvSpPr>
          <p:cNvPr id="10" name="Text 7"/>
          <p:cNvSpPr/>
          <p:nvPr/>
        </p:nvSpPr>
        <p:spPr>
          <a:xfrm>
            <a:off x="4809053" y="2957751"/>
            <a:ext cx="182880" cy="378976"/>
          </a:xfrm>
          <a:prstGeom prst="rect">
            <a:avLst/>
          </a:prstGeom>
          <a:noFill/>
          <a:ln/>
        </p:spPr>
        <p:txBody>
          <a:bodyPr wrap="none" rtlCol="0" anchor="t"/>
          <a:lstStyle/>
          <a:p>
            <a:pPr marL="0" indent="0" algn="ctr">
              <a:lnSpc>
                <a:spcPts val="2985"/>
              </a:lnSpc>
              <a:buNone/>
            </a:pPr>
            <a:r>
              <a:rPr lang="en-US" sz="2388" b="1" dirty="0">
                <a:solidFill>
                  <a:srgbClr val="E5E0DF"/>
                </a:solidFill>
                <a:latin typeface="Overpass" pitchFamily="34" charset="0"/>
                <a:ea typeface="Overpass" pitchFamily="34" charset="-122"/>
                <a:cs typeface="Overpass" pitchFamily="34" charset="-120"/>
              </a:rPr>
              <a:t>2</a:t>
            </a:r>
            <a:endParaRPr lang="en-US" sz="2388" dirty="0"/>
          </a:p>
        </p:txBody>
      </p:sp>
      <p:sp>
        <p:nvSpPr>
          <p:cNvPr id="11" name="Text 8"/>
          <p:cNvSpPr/>
          <p:nvPr/>
        </p:nvSpPr>
        <p:spPr>
          <a:xfrm>
            <a:off x="5330071" y="2989302"/>
            <a:ext cx="3055858" cy="631746"/>
          </a:xfrm>
          <a:prstGeom prst="rect">
            <a:avLst/>
          </a:prstGeom>
          <a:noFill/>
          <a:ln/>
        </p:spPr>
        <p:txBody>
          <a:bodyPr wrap="square" rtlCol="0" anchor="t"/>
          <a:lstStyle/>
          <a:p>
            <a:pPr marL="0" indent="0">
              <a:lnSpc>
                <a:spcPts val="2487"/>
              </a:lnSpc>
              <a:buNone/>
            </a:pPr>
            <a:r>
              <a:rPr lang="en-US" sz="1990" b="1" kern="0" spc="-60" dirty="0">
                <a:solidFill>
                  <a:srgbClr val="E5E0DF"/>
                </a:solidFill>
                <a:latin typeface="Overpass" pitchFamily="34" charset="0"/>
                <a:ea typeface="Overpass" pitchFamily="34" charset="-122"/>
                <a:cs typeface="Overpass" pitchFamily="34" charset="-120"/>
              </a:rPr>
              <a:t>Integration with Legacy Systems</a:t>
            </a:r>
            <a:endParaRPr lang="en-US" sz="1990" dirty="0"/>
          </a:p>
        </p:txBody>
      </p:sp>
      <p:sp>
        <p:nvSpPr>
          <p:cNvPr id="12" name="Text 9"/>
          <p:cNvSpPr/>
          <p:nvPr/>
        </p:nvSpPr>
        <p:spPr>
          <a:xfrm>
            <a:off x="5330071" y="3823216"/>
            <a:ext cx="3055858" cy="1616869"/>
          </a:xfrm>
          <a:prstGeom prst="rect">
            <a:avLst/>
          </a:prstGeom>
          <a:noFill/>
          <a:ln/>
        </p:spPr>
        <p:txBody>
          <a:bodyPr wrap="square" rtlCol="0" anchor="t"/>
          <a:lstStyle/>
          <a:p>
            <a:pPr marL="0" indent="0">
              <a:lnSpc>
                <a:spcPts val="2547"/>
              </a:lnSpc>
              <a:buNone/>
            </a:pPr>
            <a:r>
              <a:rPr lang="en-US" sz="1592" dirty="0">
                <a:solidFill>
                  <a:srgbClr val="E5E0DF"/>
                </a:solidFill>
                <a:latin typeface="Overpass" pitchFamily="34" charset="0"/>
                <a:ea typeface="Overpass" pitchFamily="34" charset="-122"/>
                <a:cs typeface="Overpass" pitchFamily="34" charset="-120"/>
              </a:rPr>
              <a:t>Integrating Serverless IoT platforms with existing legacy systems can be complex, requiring careful planning and architectural considerations.</a:t>
            </a:r>
            <a:endParaRPr lang="en-US" sz="1592" dirty="0"/>
          </a:p>
        </p:txBody>
      </p:sp>
      <p:sp>
        <p:nvSpPr>
          <p:cNvPr id="13" name="Shape 10"/>
          <p:cNvSpPr/>
          <p:nvPr/>
        </p:nvSpPr>
        <p:spPr>
          <a:xfrm>
            <a:off x="758071" y="5800249"/>
            <a:ext cx="454819" cy="454819"/>
          </a:xfrm>
          <a:prstGeom prst="roundRect">
            <a:avLst>
              <a:gd name="adj" fmla="val 20003"/>
            </a:avLst>
          </a:prstGeom>
          <a:solidFill>
            <a:srgbClr val="7E023C"/>
          </a:solidFill>
          <a:ln w="12621">
            <a:solidFill>
              <a:srgbClr val="970248"/>
            </a:solidFill>
            <a:prstDash val="solid"/>
          </a:ln>
        </p:spPr>
      </p:sp>
      <p:sp>
        <p:nvSpPr>
          <p:cNvPr id="14" name="Text 11"/>
          <p:cNvSpPr/>
          <p:nvPr/>
        </p:nvSpPr>
        <p:spPr>
          <a:xfrm>
            <a:off x="894040" y="5838111"/>
            <a:ext cx="182880" cy="378976"/>
          </a:xfrm>
          <a:prstGeom prst="rect">
            <a:avLst/>
          </a:prstGeom>
          <a:noFill/>
          <a:ln/>
        </p:spPr>
        <p:txBody>
          <a:bodyPr wrap="none" rtlCol="0" anchor="t"/>
          <a:lstStyle/>
          <a:p>
            <a:pPr marL="0" indent="0" algn="ctr">
              <a:lnSpc>
                <a:spcPts val="2985"/>
              </a:lnSpc>
              <a:buNone/>
            </a:pPr>
            <a:r>
              <a:rPr lang="en-US" sz="2388" b="1" dirty="0">
                <a:solidFill>
                  <a:srgbClr val="E5E0DF"/>
                </a:solidFill>
                <a:latin typeface="Overpass" pitchFamily="34" charset="0"/>
                <a:ea typeface="Overpass" pitchFamily="34" charset="-122"/>
                <a:cs typeface="Overpass" pitchFamily="34" charset="-120"/>
              </a:rPr>
              <a:t>3</a:t>
            </a:r>
            <a:endParaRPr lang="en-US" sz="2388" dirty="0"/>
          </a:p>
        </p:txBody>
      </p:sp>
      <p:sp>
        <p:nvSpPr>
          <p:cNvPr id="15" name="Text 12"/>
          <p:cNvSpPr/>
          <p:nvPr/>
        </p:nvSpPr>
        <p:spPr>
          <a:xfrm>
            <a:off x="1415058" y="5869662"/>
            <a:ext cx="2021681" cy="315873"/>
          </a:xfrm>
          <a:prstGeom prst="rect">
            <a:avLst/>
          </a:prstGeom>
          <a:noFill/>
          <a:ln/>
        </p:spPr>
        <p:txBody>
          <a:bodyPr wrap="none" rtlCol="0" anchor="t"/>
          <a:lstStyle/>
          <a:p>
            <a:pPr marL="0" indent="0">
              <a:lnSpc>
                <a:spcPts val="2487"/>
              </a:lnSpc>
              <a:buNone/>
            </a:pPr>
            <a:r>
              <a:rPr lang="en-US" sz="1990" b="1" kern="0" spc="-60" dirty="0">
                <a:solidFill>
                  <a:srgbClr val="E5E0DF"/>
                </a:solidFill>
                <a:latin typeface="Overpass" pitchFamily="34" charset="0"/>
                <a:ea typeface="Overpass" pitchFamily="34" charset="-122"/>
                <a:cs typeface="Overpass" pitchFamily="34" charset="-120"/>
              </a:rPr>
              <a:t>Vendor Lock-In</a:t>
            </a:r>
            <a:endParaRPr lang="en-US" sz="1990" dirty="0"/>
          </a:p>
        </p:txBody>
      </p:sp>
      <p:sp>
        <p:nvSpPr>
          <p:cNvPr id="16" name="Text 13"/>
          <p:cNvSpPr/>
          <p:nvPr/>
        </p:nvSpPr>
        <p:spPr>
          <a:xfrm>
            <a:off x="1415058" y="6387703"/>
            <a:ext cx="6970871" cy="646748"/>
          </a:xfrm>
          <a:prstGeom prst="rect">
            <a:avLst/>
          </a:prstGeom>
          <a:noFill/>
          <a:ln/>
        </p:spPr>
        <p:txBody>
          <a:bodyPr wrap="square" rtlCol="0" anchor="t"/>
          <a:lstStyle/>
          <a:p>
            <a:pPr marL="0" indent="0">
              <a:lnSpc>
                <a:spcPts val="2547"/>
              </a:lnSpc>
              <a:buNone/>
            </a:pPr>
            <a:r>
              <a:rPr lang="en-US" sz="1592" dirty="0">
                <a:solidFill>
                  <a:srgbClr val="E5E0DF"/>
                </a:solidFill>
                <a:latin typeface="Overpass" pitchFamily="34" charset="0"/>
                <a:ea typeface="Overpass" pitchFamily="34" charset="-122"/>
                <a:cs typeface="Overpass" pitchFamily="34" charset="-120"/>
              </a:rPr>
              <a:t>Choosing a Serverless IoT provider locks an organization into that specific platform, potentially limiting flexibility and creating dependency.</a:t>
            </a:r>
            <a:endParaRPr lang="en-US" sz="1592"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2890123"/>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Conclusion</a:t>
            </a:r>
            <a:endParaRPr lang="en-US" sz="4374" dirty="0"/>
          </a:p>
        </p:txBody>
      </p:sp>
      <p:sp>
        <p:nvSpPr>
          <p:cNvPr id="7" name="Text 3"/>
          <p:cNvSpPr/>
          <p:nvPr/>
        </p:nvSpPr>
        <p:spPr>
          <a:xfrm>
            <a:off x="2348389" y="3917752"/>
            <a:ext cx="9933503"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Serverless IoT for data processing offers scalability, cost-effectiveness, and simplified management. Use cases include real-time analytics, machine learning, and edge computing. However, challenges exist regarding security, legacy integration, and vendor lock-in. Overall, Serverless IoT has immense potential for transforming data processing in the IoT ecosystem.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398</Words>
  <Application>Microsoft Office PowerPoint</Application>
  <PresentationFormat>Custom</PresentationFormat>
  <Paragraphs>36</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Overpass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GiftaGrace VasanthaKumar</cp:lastModifiedBy>
  <cp:revision>2</cp:revision>
  <dcterms:created xsi:type="dcterms:W3CDTF">2023-09-30T02:16:09Z</dcterms:created>
  <dcterms:modified xsi:type="dcterms:W3CDTF">2023-09-30T02:25:41Z</dcterms:modified>
</cp:coreProperties>
</file>